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pulso06.com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pulso06.com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pulso06.com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pulso06.com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pulso06.com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pulso06.com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pulso06.com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pulso06.com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A2E6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0A0A0A"/>
                </a:solidFill>
              </a:defRPr>
            </a:pPr>
            <a:r>
              <a:t>Tu primer flujo de datos sintéticos paso a paso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210576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00986F"/>
                </a:solidFill>
              </a:defRPr>
            </a:pPr>
            <a:r>
              <a:rPr dirty="0"/>
              <a:t>Plantilla de </a:t>
            </a:r>
            <a:r>
              <a:rPr dirty="0" err="1"/>
              <a:t>proyecto</a:t>
            </a:r>
            <a:endParaRPr dirty="0"/>
          </a:p>
        </p:txBody>
      </p:sp>
      <p:sp>
        <p:nvSpPr>
          <p:cNvPr id="5" name="Rectangle 4"/>
          <p:cNvSpPr/>
          <p:nvPr/>
        </p:nvSpPr>
        <p:spPr>
          <a:xfrm>
            <a:off x="548640" y="5303520"/>
            <a:ext cx="8595360" cy="914400"/>
          </a:xfrm>
          <a:prstGeom prst="rect">
            <a:avLst/>
          </a:prstGeom>
          <a:solidFill>
            <a:srgbClr val="0098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31520" y="5486400"/>
            <a:ext cx="84124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FFFFFF"/>
                </a:solidFill>
              </a:defRPr>
            </a:pPr>
            <a:r>
              <a:t>Usa esta guía para definir, generar, validar y documentar tu dataset sintético.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1CF2530-65B9-2ED4-F275-08C21369817E}"/>
              </a:ext>
            </a:extLst>
          </p:cNvPr>
          <p:cNvSpPr txBox="1"/>
          <p:nvPr/>
        </p:nvSpPr>
        <p:spPr>
          <a:xfrm>
            <a:off x="5788152" y="6490900"/>
            <a:ext cx="4828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Documento descargado de </a:t>
            </a:r>
            <a:r>
              <a:rPr lang="es-ES" sz="1200" dirty="0">
                <a:hlinkClick r:id="rId2"/>
              </a:rPr>
              <a:t>www.impulso06.com</a:t>
            </a:r>
            <a:r>
              <a:rPr lang="es-ES" sz="1200" dirty="0"/>
              <a:t> </a:t>
            </a:r>
            <a:endParaRPr lang="es-ES_tradnl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A2E6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0A0A0A"/>
                </a:solidFill>
              </a:defRPr>
            </a:pPr>
            <a:r>
              <a:t>Objetivo del proyecto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005840"/>
            <a:ext cx="137160" cy="457200"/>
          </a:xfrm>
          <a:prstGeom prst="rect">
            <a:avLst/>
          </a:prstGeom>
          <a:solidFill>
            <a:srgbClr val="0098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0A0A"/>
                </a:solidFill>
              </a:defRPr>
            </a:pPr>
            <a:r>
              <a:t>Define: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645920"/>
            <a:ext cx="106070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0A0A"/>
                </a:solidFill>
              </a:defRPr>
            </a:pPr>
            <a:r>
              <a:t>Problema a resolver y decisión que habilita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KPI principal (ej.: AUC, MAPE, coste, tiempo) y umbrales de éxito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Scope del dataset (entidades, variables críticas, rango temporal)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Riesgos si el modelo falla (impacto y mitigaciones)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0336C95-17AF-35CE-5137-01136D710BAB}"/>
              </a:ext>
            </a:extLst>
          </p:cNvPr>
          <p:cNvSpPr txBox="1"/>
          <p:nvPr/>
        </p:nvSpPr>
        <p:spPr>
          <a:xfrm>
            <a:off x="5788152" y="6490900"/>
            <a:ext cx="4828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Documento descargado de </a:t>
            </a:r>
            <a:r>
              <a:rPr lang="es-ES" sz="1200" dirty="0">
                <a:hlinkClick r:id="rId2"/>
              </a:rPr>
              <a:t>www.impulso06.com</a:t>
            </a:r>
            <a:r>
              <a:rPr lang="es-ES" sz="1200" dirty="0"/>
              <a:t> </a:t>
            </a:r>
            <a:endParaRPr lang="es-ES_tradnl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A2E6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0A0A0A"/>
                </a:solidFill>
              </a:defRPr>
            </a:pPr>
            <a:r>
              <a:t>Entradas necesarias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005840"/>
            <a:ext cx="137160" cy="457200"/>
          </a:xfrm>
          <a:prstGeom prst="rect">
            <a:avLst/>
          </a:prstGeom>
          <a:solidFill>
            <a:srgbClr val="0098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0A0A"/>
                </a:solidFill>
              </a:defRPr>
            </a:pPr>
            <a:r>
              <a:t>Checklist: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645920"/>
            <a:ext cx="106070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0A0A"/>
                </a:solidFill>
              </a:defRPr>
            </a:pPr>
            <a:r>
              <a:t>Muestra real desensibilizada y representativa (origen y tamaño)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Esquema de datos (tipos, dominios, reglas de negocio)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Limitaciones conocidas y variables sensibles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Requisitos de privacidad/compliance (GDPR, políticas internas)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E96ADA0-8A85-5C60-77A5-5D386000A86F}"/>
              </a:ext>
            </a:extLst>
          </p:cNvPr>
          <p:cNvSpPr txBox="1"/>
          <p:nvPr/>
        </p:nvSpPr>
        <p:spPr>
          <a:xfrm>
            <a:off x="5788152" y="6490900"/>
            <a:ext cx="4828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Documento descargado de </a:t>
            </a:r>
            <a:r>
              <a:rPr lang="es-ES" sz="1200" dirty="0">
                <a:hlinkClick r:id="rId2"/>
              </a:rPr>
              <a:t>www.impulso06.com</a:t>
            </a:r>
            <a:r>
              <a:rPr lang="es-ES" sz="1200" dirty="0"/>
              <a:t> </a:t>
            </a:r>
            <a:endParaRPr lang="es-ES_tradnl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A2E6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0A0A0A"/>
                </a:solidFill>
              </a:defRPr>
            </a:pPr>
            <a:r>
              <a:t>Salidas esperadas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005840"/>
            <a:ext cx="137160" cy="457200"/>
          </a:xfrm>
          <a:prstGeom prst="rect">
            <a:avLst/>
          </a:prstGeom>
          <a:solidFill>
            <a:srgbClr val="0098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0A0A"/>
                </a:solidFill>
              </a:defRPr>
            </a:pPr>
            <a:r>
              <a:t>Deberías producir: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645920"/>
            <a:ext cx="106070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0A0A"/>
                </a:solidFill>
              </a:defRPr>
            </a:pPr>
            <a:r>
              <a:t>Dataset sintético versionado (nomenclatura: synth_proyecto_vX.Y.Z_fecha_semilla)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Informe de validación (fidelidad, utilidad, privacidad)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Ficha de dataset (propósito, límites, usos permitidos)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Changelog y parámetros de generación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069AC36-1296-B363-015F-DD54D8D186A9}"/>
              </a:ext>
            </a:extLst>
          </p:cNvPr>
          <p:cNvSpPr txBox="1"/>
          <p:nvPr/>
        </p:nvSpPr>
        <p:spPr>
          <a:xfrm>
            <a:off x="5788152" y="6490900"/>
            <a:ext cx="4828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Documento descargado de </a:t>
            </a:r>
            <a:r>
              <a:rPr lang="es-ES" sz="1200" dirty="0">
                <a:hlinkClick r:id="rId2"/>
              </a:rPr>
              <a:t>www.impulso06.com</a:t>
            </a:r>
            <a:r>
              <a:rPr lang="es-ES" sz="1200" dirty="0"/>
              <a:t> </a:t>
            </a:r>
            <a:endParaRPr lang="es-ES_tradnl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A2E6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0A0A0A"/>
                </a:solidFill>
              </a:defRPr>
            </a:pPr>
            <a:r>
              <a:t>Pasos operativos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005840"/>
            <a:ext cx="137160" cy="457200"/>
          </a:xfrm>
          <a:prstGeom prst="rect">
            <a:avLst/>
          </a:prstGeom>
          <a:solidFill>
            <a:srgbClr val="0098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0A0A"/>
                </a:solidFill>
              </a:defRPr>
            </a:pPr>
            <a:r>
              <a:t>Workflow: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645920"/>
            <a:ext cx="106070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0A0A"/>
                </a:solidFill>
              </a:defRPr>
            </a:pPr>
            <a:r>
              <a:t>1) Definir caso de uso • 2) Preparar muestra y esquema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3) Elegir técnica generativa (tabular/tiempo/imagen)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4) Generar y versionar lotes con distintas semillas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5) Validar fidelidad, utilidad y privacidad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6) Documentar, publicar y gobernar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3995370-62BC-3DDA-898F-F9DC7621E08D}"/>
              </a:ext>
            </a:extLst>
          </p:cNvPr>
          <p:cNvSpPr txBox="1"/>
          <p:nvPr/>
        </p:nvSpPr>
        <p:spPr>
          <a:xfrm>
            <a:off x="5788152" y="6490900"/>
            <a:ext cx="4828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Documento descargado de </a:t>
            </a:r>
            <a:r>
              <a:rPr lang="es-ES" sz="1200" dirty="0">
                <a:hlinkClick r:id="rId2"/>
              </a:rPr>
              <a:t>www.impulso06.com</a:t>
            </a:r>
            <a:r>
              <a:rPr lang="es-ES" sz="1200" dirty="0"/>
              <a:t> </a:t>
            </a:r>
            <a:endParaRPr lang="es-ES_tradnl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A2E6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0A0A0A"/>
                </a:solidFill>
              </a:defRPr>
            </a:pPr>
            <a:r>
              <a:t>Técnicas de privacidad aplicables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005840"/>
            <a:ext cx="137160" cy="457200"/>
          </a:xfrm>
          <a:prstGeom prst="rect">
            <a:avLst/>
          </a:prstGeom>
          <a:solidFill>
            <a:srgbClr val="0098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0A0A"/>
                </a:solidFill>
              </a:defRPr>
            </a:pPr>
            <a:r>
              <a:t>Capas: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645920"/>
            <a:ext cx="106070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0A0A"/>
                </a:solidFill>
              </a:defRPr>
            </a:pPr>
            <a:r>
              <a:t>Pre: seudonimización, generalización, recorte de outliers sensibles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Durante: regularización para anti-memorización, conditioning con límites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Post: tests de proximidad, membership inference, k-anonimato esperado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Notas: usar DP cuando el riesgo y el coste lo justifiquen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3115429-CE25-5399-CB1F-420BFBEF42C5}"/>
              </a:ext>
            </a:extLst>
          </p:cNvPr>
          <p:cNvSpPr txBox="1"/>
          <p:nvPr/>
        </p:nvSpPr>
        <p:spPr>
          <a:xfrm>
            <a:off x="5788152" y="6490900"/>
            <a:ext cx="4828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Documento descargado de </a:t>
            </a:r>
            <a:r>
              <a:rPr lang="es-ES" sz="1200" dirty="0">
                <a:hlinkClick r:id="rId2"/>
              </a:rPr>
              <a:t>www.impulso06.com</a:t>
            </a:r>
            <a:r>
              <a:rPr lang="es-ES" sz="1200" dirty="0"/>
              <a:t> </a:t>
            </a:r>
            <a:endParaRPr lang="es-ES_tradnl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A2E6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0A0A0A"/>
                </a:solidFill>
              </a:defRPr>
            </a:pPr>
            <a:r>
              <a:t>Errores comunes y cómo evitarlos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005840"/>
            <a:ext cx="137160" cy="457200"/>
          </a:xfrm>
          <a:prstGeom prst="rect">
            <a:avLst/>
          </a:prstGeom>
          <a:solidFill>
            <a:srgbClr val="0098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0A0A"/>
                </a:solidFill>
              </a:defRPr>
            </a:pPr>
            <a:r>
              <a:t>Evita: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645920"/>
            <a:ext cx="106070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0A0A"/>
                </a:solidFill>
              </a:defRPr>
            </a:pPr>
            <a:r>
              <a:t>Dataset atractivo pero sin impacto en KPI (define utilidad desde el inicio)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Memorizar ejemplos reales (control de cercanía y regularización)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Ignorar casos raros (condiciona para generarlos)</a:t>
            </a:r>
          </a:p>
          <a:p>
            <a:pPr>
              <a:defRPr sz="1800">
                <a:solidFill>
                  <a:srgbClr val="0A0A0A"/>
                </a:solidFill>
              </a:defRPr>
            </a:pPr>
            <a:r>
              <a:t>Falta de documentación y trazabilidad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9BA9D5-BB9F-DAA1-66C4-7A2733681527}"/>
              </a:ext>
            </a:extLst>
          </p:cNvPr>
          <p:cNvSpPr txBox="1"/>
          <p:nvPr/>
        </p:nvSpPr>
        <p:spPr>
          <a:xfrm>
            <a:off x="5788152" y="6490900"/>
            <a:ext cx="4828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Documento descargado de </a:t>
            </a:r>
            <a:r>
              <a:rPr lang="es-ES" sz="1200" dirty="0">
                <a:hlinkClick r:id="rId2"/>
              </a:rPr>
              <a:t>www.impulso06.com</a:t>
            </a:r>
            <a:r>
              <a:rPr lang="es-ES" sz="1200" dirty="0"/>
              <a:t> </a:t>
            </a:r>
            <a:endParaRPr lang="es-ES_tradnl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A2E6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8046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0A0A0A"/>
                </a:solidFill>
              </a:defRPr>
            </a:pPr>
            <a:r>
              <a:t>Checklist final del proyecto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005840"/>
            <a:ext cx="137160" cy="457200"/>
          </a:xfrm>
          <a:prstGeom prst="rect">
            <a:avLst/>
          </a:prstGeom>
          <a:solidFill>
            <a:srgbClr val="0098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A0A0A"/>
                </a:solidFill>
              </a:defRPr>
            </a:pPr>
            <a:r>
              <a:t>Marca antes de cerrar: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645920"/>
            <a:ext cx="1060704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A0A0A"/>
                </a:solidFill>
              </a:defRPr>
            </a:pPr>
            <a:r>
              <a:rPr dirty="0"/>
              <a:t>✔ </a:t>
            </a:r>
            <a:r>
              <a:rPr dirty="0" err="1"/>
              <a:t>Objetivo</a:t>
            </a:r>
            <a:r>
              <a:rPr dirty="0"/>
              <a:t> y KPI claros </a:t>
            </a:r>
            <a:endParaRPr lang="es-ES" dirty="0"/>
          </a:p>
          <a:p>
            <a:pPr>
              <a:defRPr sz="1800">
                <a:solidFill>
                  <a:srgbClr val="0A0A0A"/>
                </a:solidFill>
              </a:defRPr>
            </a:pPr>
            <a:r>
              <a:rPr dirty="0"/>
              <a:t>✔ Datos de entrada </a:t>
            </a:r>
            <a:r>
              <a:rPr dirty="0" err="1"/>
              <a:t>listos</a:t>
            </a:r>
            <a:endParaRPr dirty="0"/>
          </a:p>
          <a:p>
            <a:pPr>
              <a:defRPr sz="1800">
                <a:solidFill>
                  <a:srgbClr val="0A0A0A"/>
                </a:solidFill>
              </a:defRPr>
            </a:pPr>
            <a:r>
              <a:rPr dirty="0"/>
              <a:t>✔ Técnica </a:t>
            </a:r>
            <a:r>
              <a:rPr dirty="0" err="1"/>
              <a:t>elegida</a:t>
            </a:r>
            <a:r>
              <a:rPr dirty="0"/>
              <a:t> </a:t>
            </a:r>
            <a:endParaRPr lang="es-ES" dirty="0"/>
          </a:p>
          <a:p>
            <a:pPr>
              <a:defRPr sz="1800">
                <a:solidFill>
                  <a:srgbClr val="0A0A0A"/>
                </a:solidFill>
              </a:defRPr>
            </a:pPr>
            <a:r>
              <a:rPr dirty="0"/>
              <a:t>✔ </a:t>
            </a:r>
            <a:r>
              <a:rPr dirty="0" err="1"/>
              <a:t>Lotes</a:t>
            </a:r>
            <a:r>
              <a:rPr dirty="0"/>
              <a:t> </a:t>
            </a:r>
            <a:r>
              <a:rPr dirty="0" err="1"/>
              <a:t>generados</a:t>
            </a:r>
            <a:r>
              <a:rPr dirty="0"/>
              <a:t> y </a:t>
            </a:r>
            <a:r>
              <a:rPr dirty="0" err="1"/>
              <a:t>versionados</a:t>
            </a:r>
            <a:endParaRPr dirty="0"/>
          </a:p>
          <a:p>
            <a:pPr>
              <a:defRPr sz="1800">
                <a:solidFill>
                  <a:srgbClr val="0A0A0A"/>
                </a:solidFill>
              </a:defRPr>
            </a:pPr>
            <a:r>
              <a:rPr dirty="0"/>
              <a:t>✔ </a:t>
            </a:r>
            <a:r>
              <a:rPr dirty="0" err="1"/>
              <a:t>Validación</a:t>
            </a:r>
            <a:r>
              <a:rPr dirty="0"/>
              <a:t> con </a:t>
            </a:r>
            <a:r>
              <a:rPr dirty="0" err="1"/>
              <a:t>métricas</a:t>
            </a:r>
            <a:r>
              <a:rPr dirty="0"/>
              <a:t> </a:t>
            </a:r>
            <a:endParaRPr lang="es-ES" dirty="0"/>
          </a:p>
          <a:p>
            <a:pPr>
              <a:defRPr sz="1800">
                <a:solidFill>
                  <a:srgbClr val="0A0A0A"/>
                </a:solidFill>
              </a:defRPr>
            </a:pPr>
            <a:r>
              <a:rPr dirty="0"/>
              <a:t>✔ </a:t>
            </a:r>
            <a:r>
              <a:rPr dirty="0" err="1"/>
              <a:t>Ficha</a:t>
            </a:r>
            <a:r>
              <a:rPr dirty="0"/>
              <a:t> y </a:t>
            </a:r>
            <a:r>
              <a:rPr dirty="0" err="1"/>
              <a:t>políticas</a:t>
            </a:r>
            <a:r>
              <a:rPr dirty="0"/>
              <a:t> </a:t>
            </a:r>
            <a:r>
              <a:rPr dirty="0" err="1"/>
              <a:t>publicadas</a:t>
            </a:r>
            <a:endParaRPr dirty="0"/>
          </a:p>
          <a:p>
            <a:pPr>
              <a:defRPr sz="1800">
                <a:solidFill>
                  <a:srgbClr val="0A0A0A"/>
                </a:solidFill>
              </a:defRPr>
            </a:pPr>
            <a:r>
              <a:rPr dirty="0"/>
              <a:t>✔ Dueño y plan de </a:t>
            </a:r>
            <a:r>
              <a:rPr dirty="0" err="1"/>
              <a:t>mantenimiento</a:t>
            </a:r>
            <a:r>
              <a:rPr dirty="0"/>
              <a:t> del dataset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441D1BC-43CE-366C-49D5-A1EBFDA485EB}"/>
              </a:ext>
            </a:extLst>
          </p:cNvPr>
          <p:cNvSpPr txBox="1"/>
          <p:nvPr/>
        </p:nvSpPr>
        <p:spPr>
          <a:xfrm>
            <a:off x="5788152" y="6490900"/>
            <a:ext cx="4828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Documento descargado de </a:t>
            </a:r>
            <a:r>
              <a:rPr lang="es-ES" sz="1200" dirty="0">
                <a:hlinkClick r:id="rId2"/>
              </a:rPr>
              <a:t>www.impulso06.com</a:t>
            </a:r>
            <a:r>
              <a:rPr lang="es-ES" sz="1200" dirty="0"/>
              <a:t> </a:t>
            </a:r>
            <a:endParaRPr lang="es-ES_tradnl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424</Words>
  <Application>Microsoft Office PowerPoint</Application>
  <PresentationFormat>Presentación en pantalla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Impulso_06 - Raúl Muñoz</cp:lastModifiedBy>
  <cp:revision>3</cp:revision>
  <dcterms:created xsi:type="dcterms:W3CDTF">2013-01-27T09:14:16Z</dcterms:created>
  <dcterms:modified xsi:type="dcterms:W3CDTF">2025-09-29T06:23:35Z</dcterms:modified>
  <cp:category/>
</cp:coreProperties>
</file>